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61" r:id="rId4"/>
    <p:sldId id="271" r:id="rId5"/>
    <p:sldId id="272" r:id="rId6"/>
    <p:sldId id="274" r:id="rId7"/>
    <p:sldId id="270" r:id="rId8"/>
    <p:sldId id="269" r:id="rId9"/>
    <p:sldId id="265" r:id="rId10"/>
    <p:sldId id="275" r:id="rId11"/>
    <p:sldId id="266" r:id="rId12"/>
    <p:sldId id="273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164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07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228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70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804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01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654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07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396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84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70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52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68E7F-DCB3-47F4-B042-D9005970E8B2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2BC06-D727-4FEE-8D0D-FD20B35A6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24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ieeexplore.ieee.org/stamp/stamp.jsp?tp=&amp;arnumber=7943788&amp;isnumber=794355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_o7EKlqCE2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6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486400" y="6445045"/>
            <a:ext cx="3510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Nasa Orbital Debris  Program Office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85800" y="60960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0000"/>
                </a:solidFill>
              </a:rPr>
              <a:t>Modelling and Simulation of Kessler Syndrome in Low Earth Orbit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371600" y="4714216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A determination of critical densities, time to tipping point, and risk after tip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35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of Experiments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8526070"/>
              </p:ext>
            </p:extLst>
          </p:nvPr>
        </p:nvGraphicFramePr>
        <p:xfrm>
          <a:off x="4726665" y="1315934"/>
          <a:ext cx="3960135" cy="5306328"/>
        </p:xfrm>
        <a:graphic>
          <a:graphicData uri="http://schemas.openxmlformats.org/drawingml/2006/table">
            <a:tbl>
              <a:tblPr/>
              <a:tblGrid>
                <a:gridCol w="792027"/>
                <a:gridCol w="792027"/>
                <a:gridCol w="792027"/>
                <a:gridCol w="792027"/>
                <a:gridCol w="792027"/>
              </a:tblGrid>
              <a:tr h="903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(Days)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Satellites</a:t>
                      </a:r>
                      <a:r>
                        <a:rPr lang="en-US" sz="9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clean clouds?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Satellite Launch</a:t>
                      </a:r>
                      <a:r>
                        <a:rPr lang="en-US" sz="9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Rates</a:t>
                      </a:r>
                      <a:endParaRPr 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Cleaner</a:t>
                      </a:r>
                      <a:r>
                        <a:rPr lang="en-US" sz="9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Satellites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Laser Brooms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3456000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864000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864000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4752000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6048000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6048000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6048000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6048000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2160000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864000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4752000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4752000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6048000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2160000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2160000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2160000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6048000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6048000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4752000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3456000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864000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2160000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4752000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2160000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864000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864000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864000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69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4752000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82" marR="8082" marT="80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39410"/>
            <a:ext cx="4191000" cy="5059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600200"/>
            <a:ext cx="3962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Limited inputs</a:t>
            </a:r>
          </a:p>
          <a:p>
            <a:pPr lvl="1"/>
            <a:r>
              <a:rPr lang="en-US" dirty="0" smtClean="0"/>
              <a:t>That’s how it is</a:t>
            </a:r>
          </a:p>
          <a:p>
            <a:r>
              <a:rPr lang="en-US" dirty="0" smtClean="0"/>
              <a:t>Response Surface</a:t>
            </a:r>
            <a:endParaRPr lang="en-US" dirty="0"/>
          </a:p>
          <a:p>
            <a:pPr lvl="1"/>
            <a:r>
              <a:rPr lang="en-US" dirty="0" smtClean="0"/>
              <a:t>Expected to be reasonably linear</a:t>
            </a:r>
          </a:p>
          <a:p>
            <a:r>
              <a:rPr lang="en-US" dirty="0" smtClean="0"/>
              <a:t>Long computation times</a:t>
            </a:r>
          </a:p>
        </p:txBody>
      </p:sp>
    </p:spTree>
    <p:extLst>
      <p:ext uri="{BB962C8B-B14F-4D97-AF65-F5344CB8AC3E}">
        <p14:creationId xmlns:p14="http://schemas.microsoft.com/office/powerpoint/2010/main" val="324672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7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99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Donald </a:t>
            </a:r>
            <a:r>
              <a:rPr lang="en-US" dirty="0"/>
              <a:t>J. Kessler et </a:t>
            </a:r>
            <a:r>
              <a:rPr lang="en-US" dirty="0" smtClean="0"/>
              <a:t>al. </a:t>
            </a:r>
            <a:r>
              <a:rPr lang="en-US" i="1" dirty="0" smtClean="0"/>
              <a:t>THE </a:t>
            </a:r>
            <a:r>
              <a:rPr lang="en-US" i="1" dirty="0"/>
              <a:t>KESSLER SYNDROME: IMPLICATIONS TO </a:t>
            </a:r>
            <a:r>
              <a:rPr lang="en-US" i="1" dirty="0" smtClean="0"/>
              <a:t>FUTURE SPACE OPERATIONS.</a:t>
            </a:r>
            <a:r>
              <a:rPr lang="en-US" dirty="0" smtClean="0"/>
              <a:t> 2010</a:t>
            </a:r>
          </a:p>
          <a:p>
            <a:r>
              <a:rPr lang="en-US" dirty="0"/>
              <a:t>R L Phipps, K &amp; B Baker, S &amp; A Libby, D &amp; S </a:t>
            </a:r>
            <a:r>
              <a:rPr lang="en-US" dirty="0" err="1"/>
              <a:t>Liedahl</a:t>
            </a:r>
            <a:r>
              <a:rPr lang="en-US" dirty="0"/>
              <a:t>, S &amp; D Olivier, L &amp; Pleasance, A &amp; E </a:t>
            </a:r>
            <a:r>
              <a:rPr lang="en-US" dirty="0" err="1"/>
              <a:t>Rubenchik</a:t>
            </a:r>
            <a:r>
              <a:rPr lang="en-US" dirty="0"/>
              <a:t>, J &amp; V </a:t>
            </a:r>
            <a:r>
              <a:rPr lang="en-US" dirty="0" err="1"/>
              <a:t>Trebes</a:t>
            </a:r>
            <a:r>
              <a:rPr lang="en-US" dirty="0"/>
              <a:t>, E &amp; George, B &amp; P </a:t>
            </a:r>
            <a:r>
              <a:rPr lang="en-US" dirty="0" err="1" smtClean="0"/>
              <a:t>Marcovici</a:t>
            </a:r>
            <a:r>
              <a:rPr lang="en-US" dirty="0" smtClean="0"/>
              <a:t>, </a:t>
            </a:r>
            <a:r>
              <a:rPr lang="en-US" dirty="0"/>
              <a:t>Reilly &amp; Phipps, Claude &amp; L Baker, Kevin &amp; Libby, Stephen &amp; A </a:t>
            </a:r>
            <a:r>
              <a:rPr lang="en-US" dirty="0" err="1"/>
              <a:t>Liedahl</a:t>
            </a:r>
            <a:r>
              <a:rPr lang="en-US" dirty="0"/>
              <a:t>, Duane &amp; Olivier, Scot &amp; D Pleasance, Lyn &amp; </a:t>
            </a:r>
            <a:r>
              <a:rPr lang="en-US" dirty="0" err="1"/>
              <a:t>Rubenchik</a:t>
            </a:r>
            <a:r>
              <a:rPr lang="en-US" dirty="0"/>
              <a:t>, Alexander &amp; E </a:t>
            </a:r>
            <a:r>
              <a:rPr lang="en-US" dirty="0" err="1"/>
              <a:t>Trebes</a:t>
            </a:r>
            <a:r>
              <a:rPr lang="en-US" dirty="0"/>
              <a:t>, James &amp; T Valley, Michael. (2012). Removing Orbital Debris with Pulsed Lasers. AIP Conference Proceedings. 1464. 10.1063/1.4739901. </a:t>
            </a:r>
            <a:endParaRPr lang="en-US" dirty="0" smtClean="0"/>
          </a:p>
          <a:p>
            <a:r>
              <a:rPr lang="en-US" dirty="0"/>
              <a:t>H. </a:t>
            </a:r>
            <a:r>
              <a:rPr lang="en-US" dirty="0" err="1"/>
              <a:t>Hakima</a:t>
            </a:r>
            <a:r>
              <a:rPr lang="en-US" dirty="0"/>
              <a:t> and M. R. </a:t>
            </a:r>
            <a:r>
              <a:rPr lang="en-US" dirty="0" err="1"/>
              <a:t>Emami</a:t>
            </a:r>
            <a:r>
              <a:rPr lang="en-US" dirty="0"/>
              <a:t>, "Prioritizing orbital debris for active debris removal missions," </a:t>
            </a:r>
            <a:r>
              <a:rPr lang="en-US" i="1" dirty="0"/>
              <a:t>2017 IEEE Aerospace Conference</a:t>
            </a:r>
            <a:r>
              <a:rPr lang="en-US" dirty="0"/>
              <a:t>, Big Sky, MT, 2017, pp. 1-11.</a:t>
            </a:r>
            <a:br>
              <a:rPr lang="en-US" dirty="0"/>
            </a:br>
            <a:r>
              <a:rPr lang="en-US" dirty="0" err="1"/>
              <a:t>doi</a:t>
            </a:r>
            <a:r>
              <a:rPr lang="en-US" dirty="0"/>
              <a:t>: </a:t>
            </a:r>
            <a:r>
              <a:rPr lang="en-US" dirty="0" smtClean="0"/>
              <a:t>10.1109/AERO.2017.7943788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URL: </a:t>
            </a:r>
            <a:r>
              <a:rPr lang="en-US" dirty="0">
                <a:hlinkClick r:id="rId2"/>
              </a:rPr>
              <a:t>http://ieeexplore.ieee.org/stamp/stamp.jsp?tp=&amp;</a:t>
            </a:r>
            <a:r>
              <a:rPr lang="en-US" dirty="0" smtClean="0">
                <a:hlinkClick r:id="rId2"/>
              </a:rPr>
              <a:t>arnumber=7943788&amp;isnumber=7943554</a:t>
            </a:r>
            <a:endParaRPr lang="en-US" dirty="0" smtClean="0"/>
          </a:p>
          <a:p>
            <a:r>
              <a:rPr lang="en-US" dirty="0"/>
              <a:t>Ireland, S. (2010). </a:t>
            </a:r>
            <a:r>
              <a:rPr lang="en-US" i="1" dirty="0"/>
              <a:t>Dodging bullets: The threat of space debris to U.S. national security</a:t>
            </a:r>
            <a:r>
              <a:rPr lang="en-US" dirty="0"/>
              <a:t> (Unpublished master's thesis). Thesis / Dissertation ETD</a:t>
            </a:r>
            <a:r>
              <a:rPr lang="en-US" dirty="0" smtClean="0"/>
              <a:t>.</a:t>
            </a:r>
          </a:p>
          <a:p>
            <a:r>
              <a:rPr lang="en-US" dirty="0" smtClean="0"/>
              <a:t>(Others omitted for brevity, but available on request).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43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95400"/>
            <a:ext cx="8610600" cy="46482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When will Kessler Syndrome render LEO too risky for manned space stations?</a:t>
            </a:r>
          </a:p>
          <a:p>
            <a:r>
              <a:rPr lang="en-US" dirty="0" smtClean="0"/>
              <a:t>When will it be too risky to manned spaceflight of any kind?</a:t>
            </a:r>
          </a:p>
          <a:p>
            <a:r>
              <a:rPr lang="en-US" dirty="0" smtClean="0"/>
              <a:t>How will removal</a:t>
            </a:r>
            <a:br>
              <a:rPr lang="en-US" dirty="0" smtClean="0"/>
            </a:br>
            <a:r>
              <a:rPr lang="en-US" dirty="0" smtClean="0"/>
              <a:t>methods and </a:t>
            </a:r>
            <a:br>
              <a:rPr lang="en-US" dirty="0" smtClean="0"/>
            </a:br>
            <a:r>
              <a:rPr lang="en-US" dirty="0" smtClean="0"/>
              <a:t>satellite/debris </a:t>
            </a:r>
            <a:br>
              <a:rPr lang="en-US" dirty="0" smtClean="0"/>
            </a:br>
            <a:r>
              <a:rPr lang="en-US" dirty="0" smtClean="0"/>
              <a:t>densities interact </a:t>
            </a:r>
            <a:br>
              <a:rPr lang="en-US" dirty="0" smtClean="0"/>
            </a:br>
            <a:r>
              <a:rPr lang="en-US" dirty="0" smtClean="0"/>
              <a:t>with this risk?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170" y="2971800"/>
            <a:ext cx="538983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30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and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Create or adapt a simulation environment that can model </a:t>
            </a:r>
          </a:p>
          <a:p>
            <a:pPr lvl="1"/>
            <a:r>
              <a:rPr lang="en-US" dirty="0" smtClean="0"/>
              <a:t>Simple collisions between objects</a:t>
            </a:r>
          </a:p>
          <a:p>
            <a:pPr lvl="1"/>
            <a:r>
              <a:rPr lang="en-US" dirty="0" smtClean="0"/>
              <a:t>Removal methods (laser broom, netting or tentacle methods)</a:t>
            </a:r>
          </a:p>
          <a:p>
            <a:pPr lvl="1"/>
            <a:r>
              <a:rPr lang="en-US" dirty="0"/>
              <a:t>The density of debris in space over time, as described in current literature</a:t>
            </a:r>
          </a:p>
          <a:p>
            <a:pPr lvl="1"/>
            <a:r>
              <a:rPr lang="en-US" dirty="0"/>
              <a:t>Additional satellite launches over the next 10 years, as described in literature</a:t>
            </a:r>
          </a:p>
          <a:p>
            <a:pPr lvl="1"/>
            <a:r>
              <a:rPr lang="en-US" dirty="0"/>
              <a:t>Danger of collision for a specific object in LEO over a specific amount of time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9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Began with object-oriented Python model</a:t>
            </a:r>
          </a:p>
          <a:p>
            <a:pPr lvl="1"/>
            <a:r>
              <a:rPr lang="en-US" dirty="0" smtClean="0"/>
              <a:t>Quite beautiful</a:t>
            </a:r>
          </a:p>
          <a:p>
            <a:pPr lvl="1"/>
            <a:r>
              <a:rPr lang="en-US" dirty="0" smtClean="0"/>
              <a:t>Fully functional</a:t>
            </a:r>
          </a:p>
          <a:p>
            <a:r>
              <a:rPr lang="en-US" dirty="0" smtClean="0"/>
              <a:t>Took ~3 seconds per tick of sim</a:t>
            </a:r>
          </a:p>
          <a:p>
            <a:pPr lvl="1"/>
            <a:r>
              <a:rPr lang="en-US" dirty="0" smtClean="0"/>
              <a:t>Need ~10 ticks per second for reasonable accuracy</a:t>
            </a:r>
          </a:p>
          <a:p>
            <a:r>
              <a:rPr lang="en-US" dirty="0" smtClean="0"/>
              <a:t>Not able to reduce times significantly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4598"/>
          <a:stretch/>
        </p:blipFill>
        <p:spPr>
          <a:xfrm>
            <a:off x="4572000" y="1524000"/>
            <a:ext cx="4480560" cy="491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07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50292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Moved to MATLAB</a:t>
            </a:r>
          </a:p>
          <a:p>
            <a:pPr lvl="1"/>
            <a:r>
              <a:rPr lang="en-US" dirty="0" smtClean="0"/>
              <a:t>Abandoned object-orientation</a:t>
            </a:r>
          </a:p>
          <a:p>
            <a:pPr lvl="1"/>
            <a:r>
              <a:rPr lang="en-US" dirty="0" smtClean="0"/>
              <a:t>Took advantage of linear algebra benefits</a:t>
            </a:r>
          </a:p>
          <a:p>
            <a:r>
              <a:rPr lang="en-US" dirty="0" smtClean="0"/>
              <a:t>Still too slow</a:t>
            </a:r>
          </a:p>
          <a:p>
            <a:pPr lvl="1"/>
            <a:r>
              <a:rPr lang="en-US" dirty="0" smtClean="0"/>
              <a:t>Also, too high-memory (16 gigabyte distances matrix)</a:t>
            </a:r>
          </a:p>
          <a:p>
            <a:r>
              <a:rPr lang="en-US" dirty="0" smtClean="0"/>
              <a:t>Abandoned full distance matrix</a:t>
            </a:r>
            <a:endParaRPr lang="en-US" dirty="0"/>
          </a:p>
          <a:p>
            <a:r>
              <a:rPr lang="en-US" dirty="0" smtClean="0"/>
              <a:t>Developed skipping algorithm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737" y="1466400"/>
            <a:ext cx="4748314" cy="529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22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Resolved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0480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Now, sim takes less than a thousandth of a second per tick </a:t>
            </a:r>
          </a:p>
          <a:p>
            <a:r>
              <a:rPr lang="en-US" dirty="0" smtClean="0"/>
              <a:t>Approximately 48 hours of computation time for 6 months of simulation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1843881"/>
            <a:ext cx="5318246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48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Finished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6400"/>
            <a:ext cx="6172200" cy="462915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248400" y="1752600"/>
            <a:ext cx="2667000" cy="455295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Smallest, most frequent dots are inactive satellites</a:t>
            </a:r>
          </a:p>
          <a:p>
            <a:r>
              <a:rPr lang="en-US" dirty="0" smtClean="0"/>
              <a:t>Medium, blue dots are junk clouds</a:t>
            </a:r>
          </a:p>
          <a:p>
            <a:r>
              <a:rPr lang="en-US" dirty="0" smtClean="0"/>
              <a:t>Large blue dots are active satellites</a:t>
            </a:r>
          </a:p>
          <a:p>
            <a:r>
              <a:rPr lang="en-US" dirty="0" smtClean="0"/>
              <a:t>Other dots are cleaners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83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compiles</a:t>
            </a:r>
          </a:p>
          <a:p>
            <a:r>
              <a:rPr lang="en-US" dirty="0" smtClean="0"/>
              <a:t>All functions within code are reached under appropriate option conditions</a:t>
            </a:r>
          </a:p>
          <a:p>
            <a:r>
              <a:rPr lang="en-US" dirty="0" smtClean="0"/>
              <a:t>Wait times always &gt; 0 and within reason</a:t>
            </a:r>
          </a:p>
          <a:p>
            <a:r>
              <a:rPr lang="en-US" dirty="0" smtClean="0"/>
              <a:t>Visualizations of the orbits make sense, and agree with published models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8820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Seed data agrees with known collision rates and the experiences of the ISS</a:t>
            </a:r>
          </a:p>
          <a:p>
            <a:r>
              <a:rPr lang="en-US" dirty="0" smtClean="0"/>
              <a:t>Laser effects agree with published laser data</a:t>
            </a:r>
          </a:p>
          <a:p>
            <a:r>
              <a:rPr lang="en-US" dirty="0" smtClean="0"/>
              <a:t>Cloud assumption results in behaviors consistent with published data for Iridium-Cosmos collision</a:t>
            </a:r>
          </a:p>
          <a:p>
            <a:r>
              <a:rPr lang="en-US" dirty="0"/>
              <a:t>Number of </a:t>
            </a:r>
            <a:r>
              <a:rPr lang="en-US" dirty="0" smtClean="0"/>
              <a:t>collisions</a:t>
            </a:r>
            <a:br>
              <a:rPr lang="en-US" dirty="0" smtClean="0"/>
            </a:br>
            <a:r>
              <a:rPr lang="en-US" dirty="0" smtClean="0"/>
              <a:t>between </a:t>
            </a:r>
            <a:r>
              <a:rPr lang="en-US" dirty="0"/>
              <a:t>large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objects </a:t>
            </a:r>
            <a:r>
              <a:rPr lang="en-US" dirty="0"/>
              <a:t>per unit time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reasonable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(~</a:t>
            </a:r>
            <a:r>
              <a:rPr lang="en-US" dirty="0"/>
              <a:t>1/6 months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Results are within </a:t>
            </a:r>
            <a:br>
              <a:rPr lang="en-US" dirty="0" smtClean="0"/>
            </a:br>
            <a:r>
              <a:rPr lang="en-US" dirty="0" smtClean="0"/>
              <a:t>rational bounds</a:t>
            </a:r>
          </a:p>
        </p:txBody>
      </p:sp>
      <p:pic>
        <p:nvPicPr>
          <p:cNvPr id="5" name="_o7EKlqCE20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955183" y="3657600"/>
            <a:ext cx="5208411" cy="292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30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2055</TotalTime>
  <Words>641</Words>
  <Application>Microsoft Office PowerPoint</Application>
  <PresentationFormat>On-screen Show (4:3)</PresentationFormat>
  <Paragraphs>207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PowerPoint Presentation</vt:lpstr>
      <vt:lpstr>Problem Statement</vt:lpstr>
      <vt:lpstr>Scope and Requirements</vt:lpstr>
      <vt:lpstr>Challenges</vt:lpstr>
      <vt:lpstr>More Challenges</vt:lpstr>
      <vt:lpstr>Challenges Resolved</vt:lpstr>
      <vt:lpstr>Finished Model</vt:lpstr>
      <vt:lpstr>Verification</vt:lpstr>
      <vt:lpstr>Validation</vt:lpstr>
      <vt:lpstr>Design of Experiments</vt:lpstr>
      <vt:lpstr>Results</vt:lpstr>
      <vt:lpstr>Conclusions</vt:lpstr>
      <vt:lpstr>Citations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Nysetvold</dc:creator>
  <cp:lastModifiedBy>Tim Nysetvold</cp:lastModifiedBy>
  <cp:revision>36</cp:revision>
  <dcterms:created xsi:type="dcterms:W3CDTF">2019-02-07T23:56:07Z</dcterms:created>
  <dcterms:modified xsi:type="dcterms:W3CDTF">2019-04-24T18:22:38Z</dcterms:modified>
</cp:coreProperties>
</file>

<file path=docProps/thumbnail.jpeg>
</file>